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customXml/itemProps2.xml" ContentType="application/vnd.openxmlformats-officedocument.customXmlPropertie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notesSlides/notesSlide3.xml" ContentType="application/vnd.openxmlformats-officedocument.presentationml.notesSlide+xml"/>
  <Default Extension="rels" ContentType="application/vnd.openxmlformats-package.relationships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customXml/itemProps1.xml" ContentType="application/vnd.openxmlformats-officedocument.customXmlProperties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pdf" ContentType="application/pdf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3"/>
  </p:sldMasterIdLst>
  <p:notesMasterIdLst>
    <p:notesMasterId r:id="rId15"/>
  </p:notesMasterIdLst>
  <p:sldIdLst>
    <p:sldId id="256" r:id="rId4"/>
    <p:sldId id="290" r:id="rId5"/>
    <p:sldId id="292" r:id="rId6"/>
    <p:sldId id="285" r:id="rId7"/>
    <p:sldId id="295" r:id="rId8"/>
    <p:sldId id="291" r:id="rId9"/>
    <p:sldId id="296" r:id="rId10"/>
    <p:sldId id="289" r:id="rId11"/>
    <p:sldId id="288" r:id="rId12"/>
    <p:sldId id="260" r:id="rId13"/>
    <p:sldId id="287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2CE4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67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vertBarState="maximized">
    <p:restoredLeft sz="26655" autoAdjust="0"/>
    <p:restoredTop sz="77095" autoAdjust="0"/>
  </p:normalViewPr>
  <p:slideViewPr>
    <p:cSldViewPr snapToGrid="0">
      <p:cViewPr>
        <p:scale>
          <a:sx n="75" d="100"/>
          <a:sy n="75" d="100"/>
        </p:scale>
        <p:origin x="-120" y="-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22762-1C47-314E-820B-518820024C91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1EA14-5D8C-1F43-B782-D3060847BF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-86" charset="2"/>
              <a:buNone/>
            </a:pPr>
            <a:fld id="{2872A174-4D23-AB4B-864F-8EF17ACC8EF1}" type="slidenum">
              <a:rPr lang="en-GB"/>
              <a:pPr>
                <a:buFont typeface="Wingdings" pitchFamily="-86" charset="2"/>
                <a:buNone/>
              </a:pPr>
              <a:t>4</a:t>
            </a:fld>
            <a:endParaRPr lang="en-GB"/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19320" cy="342755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 sz="1600" dirty="0">
              <a:ea typeface="DejaVu LGC Sans" charset="0"/>
              <a:cs typeface="DejaVu LGC Sans" charset="0"/>
            </a:endParaRPr>
          </a:p>
        </p:txBody>
      </p:sp>
      <p:sp>
        <p:nvSpPr>
          <p:cNvPr id="21508" name="Text Box 2"/>
          <p:cNvSpPr>
            <a:spLocks noGrp="1" noChangeArrowheads="1"/>
          </p:cNvSpPr>
          <p:nvPr>
            <p:ph type="body"/>
          </p:nvPr>
        </p:nvSpPr>
        <p:spPr>
          <a:xfrm>
            <a:off x="686360" y="4342535"/>
            <a:ext cx="5453063" cy="4114511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-86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stars above the red giant branch, the GSP-</a:t>
            </a:r>
            <a:r>
              <a:rPr lang="en-US" dirty="0" err="1" smtClean="0"/>
              <a:t>Phot</a:t>
            </a:r>
            <a:r>
              <a:rPr lang="en-US" dirty="0" smtClean="0"/>
              <a:t> </a:t>
            </a:r>
            <a:r>
              <a:rPr lang="en-US" dirty="0" err="1" smtClean="0"/>
              <a:t>Teff</a:t>
            </a:r>
            <a:r>
              <a:rPr lang="en-US" dirty="0" smtClean="0"/>
              <a:t> values are compared with those adopted in </a:t>
            </a:r>
            <a:r>
              <a:rPr lang="en-US" dirty="0" err="1" smtClean="0"/>
              <a:t>Messineo</a:t>
            </a:r>
            <a:r>
              <a:rPr lang="en-US" dirty="0" smtClean="0"/>
              <a:t> &amp;</a:t>
            </a:r>
            <a:r>
              <a:rPr lang="en-US" baseline="0" dirty="0" smtClean="0"/>
              <a:t> Brown (2019).</a:t>
            </a:r>
          </a:p>
          <a:p>
            <a:r>
              <a:rPr lang="en-US" baseline="0" dirty="0" smtClean="0"/>
              <a:t>For 82 stars with low gravity below 0.5, there is a good agreement between the two temperatures with a mean delta of 105 and a standard deviation of 82K.</a:t>
            </a:r>
          </a:p>
          <a:p>
            <a:r>
              <a:rPr lang="en-US" baseline="0" dirty="0" smtClean="0"/>
              <a:t>These are mostly M-type located at extinction Av &lt; 2mag.</a:t>
            </a:r>
          </a:p>
          <a:p>
            <a:r>
              <a:rPr lang="en-US" baseline="0" dirty="0" smtClean="0"/>
              <a:t>With increasing extinction (distance) stellar </a:t>
            </a:r>
            <a:r>
              <a:rPr lang="en-US" baseline="0" dirty="0" err="1" smtClean="0"/>
              <a:t>Teff</a:t>
            </a:r>
            <a:r>
              <a:rPr lang="en-US" baseline="0" dirty="0" smtClean="0"/>
              <a:t> values may appear higher.</a:t>
            </a:r>
          </a:p>
          <a:p>
            <a:r>
              <a:rPr lang="en-US" baseline="0" dirty="0" smtClean="0"/>
              <a:t>An overestimated extinction yields a warmer temperature.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a mean shift 0f -0.05 and a sigma=0.36  for the gravity differences.</a:t>
            </a:r>
          </a:p>
          <a:p>
            <a:r>
              <a:rPr lang="en-US" baseline="0" dirty="0" smtClean="0"/>
              <a:t>For the </a:t>
            </a:r>
            <a:r>
              <a:rPr lang="en-US" baseline="0" dirty="0" err="1" smtClean="0"/>
              <a:t>metallicity</a:t>
            </a:r>
            <a:r>
              <a:rPr lang="en-US" baseline="0" dirty="0" smtClean="0"/>
              <a:t>, only a few values are available in literature and the sigma=0.25 </a:t>
            </a:r>
            <a:r>
              <a:rPr lang="en-US" baseline="0" dirty="0" err="1" smtClean="0"/>
              <a:t>dex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1EA14-5D8C-1F43-B782-D3060847BFB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stars above the red giant branch, the GSP-</a:t>
            </a:r>
            <a:r>
              <a:rPr lang="en-US" dirty="0" err="1" smtClean="0"/>
              <a:t>Phot</a:t>
            </a:r>
            <a:r>
              <a:rPr lang="en-US" dirty="0" smtClean="0"/>
              <a:t> </a:t>
            </a:r>
            <a:r>
              <a:rPr lang="en-US" dirty="0" err="1" smtClean="0"/>
              <a:t>Teff</a:t>
            </a:r>
            <a:r>
              <a:rPr lang="en-US" dirty="0" smtClean="0"/>
              <a:t> values are compared with those adopted in </a:t>
            </a:r>
            <a:r>
              <a:rPr lang="en-US" dirty="0" err="1" smtClean="0"/>
              <a:t>Messineo</a:t>
            </a:r>
            <a:r>
              <a:rPr lang="en-US" dirty="0" smtClean="0"/>
              <a:t> &amp;</a:t>
            </a:r>
            <a:r>
              <a:rPr lang="en-US" baseline="0" dirty="0" smtClean="0"/>
              <a:t> Brown (2019).</a:t>
            </a:r>
          </a:p>
          <a:p>
            <a:r>
              <a:rPr lang="en-US" baseline="0" dirty="0" smtClean="0"/>
              <a:t>For 82 stars with low gravity below 0.5, there is a good agreement between the two temperatures with a mean delta of 105 and a standard deviation of 82K.</a:t>
            </a:r>
          </a:p>
          <a:p>
            <a:r>
              <a:rPr lang="en-US" baseline="0" dirty="0" smtClean="0"/>
              <a:t>These are mostly M-type located at extinction Av &lt; 2mag.</a:t>
            </a:r>
          </a:p>
          <a:p>
            <a:r>
              <a:rPr lang="en-US" baseline="0" dirty="0" smtClean="0"/>
              <a:t>With increasing extinction (distance) stellar </a:t>
            </a:r>
            <a:r>
              <a:rPr lang="en-US" baseline="0" dirty="0" err="1" smtClean="0"/>
              <a:t>Teff</a:t>
            </a:r>
            <a:r>
              <a:rPr lang="en-US" baseline="0" dirty="0" smtClean="0"/>
              <a:t> values may appear higher.</a:t>
            </a:r>
          </a:p>
          <a:p>
            <a:r>
              <a:rPr lang="en-US" baseline="0" dirty="0" smtClean="0"/>
              <a:t>An overestimated extinction yields a warmer temperature.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a mean shift 0f -0.05 and a sigma=0.36  for the gravity differences.</a:t>
            </a:r>
          </a:p>
          <a:p>
            <a:r>
              <a:rPr lang="en-US" baseline="0" dirty="0" smtClean="0"/>
              <a:t>For the </a:t>
            </a:r>
            <a:r>
              <a:rPr lang="en-US" baseline="0" dirty="0" err="1" smtClean="0"/>
              <a:t>metallicity</a:t>
            </a:r>
            <a:r>
              <a:rPr lang="en-US" baseline="0" dirty="0" smtClean="0"/>
              <a:t>, only a few values are available in literature and the sigma=0.25 </a:t>
            </a:r>
            <a:r>
              <a:rPr lang="en-US" baseline="0" dirty="0" err="1" smtClean="0"/>
              <a:t>dex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1EA14-5D8C-1F43-B782-D3060847BFB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stars above the red giant branch, the GSP-</a:t>
            </a:r>
            <a:r>
              <a:rPr lang="en-US" dirty="0" err="1" smtClean="0"/>
              <a:t>Phot</a:t>
            </a:r>
            <a:r>
              <a:rPr lang="en-US" dirty="0" smtClean="0"/>
              <a:t> </a:t>
            </a:r>
            <a:r>
              <a:rPr lang="en-US" dirty="0" err="1" smtClean="0"/>
              <a:t>Teff</a:t>
            </a:r>
            <a:r>
              <a:rPr lang="en-US" dirty="0" smtClean="0"/>
              <a:t> values are compared with those adopted in </a:t>
            </a:r>
            <a:r>
              <a:rPr lang="en-US" dirty="0" err="1" smtClean="0"/>
              <a:t>Messineo</a:t>
            </a:r>
            <a:r>
              <a:rPr lang="en-US" dirty="0" smtClean="0"/>
              <a:t> &amp;</a:t>
            </a:r>
            <a:r>
              <a:rPr lang="en-US" baseline="0" dirty="0" smtClean="0"/>
              <a:t> Brown (2019).</a:t>
            </a:r>
          </a:p>
          <a:p>
            <a:r>
              <a:rPr lang="en-US" baseline="0" dirty="0" smtClean="0"/>
              <a:t>For 82 stars with low gravity below 0.5, there is a good agreement between the two temperatures with a mean delta of 105 and a standard deviation of 82K.</a:t>
            </a:r>
          </a:p>
          <a:p>
            <a:r>
              <a:rPr lang="en-US" baseline="0" dirty="0" smtClean="0"/>
              <a:t>These are mostly M-type located at extinction Av &lt; 2mag.</a:t>
            </a:r>
          </a:p>
          <a:p>
            <a:r>
              <a:rPr lang="en-US" baseline="0" dirty="0" smtClean="0"/>
              <a:t>With increasing extinction (distance) stellar </a:t>
            </a:r>
            <a:r>
              <a:rPr lang="en-US" baseline="0" dirty="0" err="1" smtClean="0"/>
              <a:t>Teff</a:t>
            </a:r>
            <a:r>
              <a:rPr lang="en-US" baseline="0" dirty="0" smtClean="0"/>
              <a:t> values may appear higher.</a:t>
            </a:r>
          </a:p>
          <a:p>
            <a:r>
              <a:rPr lang="en-US" baseline="0" dirty="0" smtClean="0"/>
              <a:t>An overestimated extinction yields a warmer temperature.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a mean shift 0f -0.05 and a sigma=0.36  for the gravity differences.</a:t>
            </a:r>
          </a:p>
          <a:p>
            <a:r>
              <a:rPr lang="en-US" baseline="0" dirty="0" smtClean="0"/>
              <a:t>For the </a:t>
            </a:r>
            <a:r>
              <a:rPr lang="en-US" baseline="0" dirty="0" err="1" smtClean="0"/>
              <a:t>metallicity</a:t>
            </a:r>
            <a:r>
              <a:rPr lang="en-US" baseline="0" dirty="0" smtClean="0"/>
              <a:t>, only a few values are available in literature and the sigma=0.25 </a:t>
            </a:r>
            <a:r>
              <a:rPr lang="en-US" baseline="0" dirty="0" err="1" smtClean="0"/>
              <a:t>dex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1EA14-5D8C-1F43-B782-D3060847BFB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Carbon stars can be automatically detected with BP/RP spectral data. There are three strong absorption (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dotted blue lines</a:t>
            </a:r>
            <a:r>
              <a:rPr lang="en-US" dirty="0" smtClean="0"/>
              <a:t>) </a:t>
            </a:r>
            <a:r>
              <a:rPr lang="en-US" dirty="0" err="1" smtClean="0"/>
              <a:t>centred</a:t>
            </a:r>
            <a:r>
              <a:rPr lang="en-US" dirty="0" smtClean="0"/>
              <a:t> at 704.8 nm, 803.3 nm, and 932.8 nm.  </a:t>
            </a:r>
          </a:p>
          <a:p>
            <a:r>
              <a:rPr lang="en-US" dirty="0" smtClean="0"/>
              <a:t>A flag for C-rich is provided by the Gaia DR3 LPV-variable pipeline, we suggest a) to implement a second flag based on the minima, </a:t>
            </a:r>
            <a:r>
              <a:rPr lang="en-US" dirty="0" err="1" smtClean="0"/>
              <a:t>b</a:t>
            </a:r>
            <a:r>
              <a:rPr lang="en-US" dirty="0" smtClean="0"/>
              <a:t>) a classification based on an empirical BPRP spectral library.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 type stars, SX/(4-8) with X later than 4,  display strong </a:t>
            </a:r>
            <a:r>
              <a:rPr lang="en-US" dirty="0" err="1" smtClean="0"/>
              <a:t>ZrO</a:t>
            </a:r>
            <a:r>
              <a:rPr lang="en-US" dirty="0" smtClean="0"/>
              <a:t> and </a:t>
            </a:r>
            <a:r>
              <a:rPr lang="en-US" dirty="0" err="1" smtClean="0"/>
              <a:t>LaO</a:t>
            </a:r>
            <a:r>
              <a:rPr lang="en-US" dirty="0" smtClean="0"/>
              <a:t> absorption features and can be uniquely detected with BP/RP spectra. </a:t>
            </a:r>
            <a:r>
              <a:rPr lang="en-US" dirty="0" smtClean="0">
                <a:solidFill>
                  <a:srgbClr val="FF0000"/>
                </a:solidFill>
              </a:rPr>
              <a:t>In red </a:t>
            </a:r>
            <a:r>
              <a:rPr lang="en-US" dirty="0" smtClean="0"/>
              <a:t>the 653nm </a:t>
            </a:r>
            <a:r>
              <a:rPr lang="en-US" dirty="0" err="1" smtClean="0"/>
              <a:t>ZrO</a:t>
            </a:r>
            <a:r>
              <a:rPr lang="en-US" dirty="0" smtClean="0"/>
              <a:t> line, the </a:t>
            </a:r>
            <a:r>
              <a:rPr lang="en-US" dirty="0" err="1" smtClean="0"/>
              <a:t>LaO</a:t>
            </a:r>
            <a:r>
              <a:rPr lang="en-US" dirty="0" smtClean="0"/>
              <a:t> line at 790.7 nm, and the </a:t>
            </a:r>
            <a:r>
              <a:rPr lang="en-US" dirty="0" err="1" smtClean="0"/>
              <a:t>ZrO</a:t>
            </a:r>
            <a:r>
              <a:rPr lang="en-US" dirty="0" smtClean="0"/>
              <a:t> line at 939.3 nm.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RSG –  </a:t>
            </a:r>
            <a:r>
              <a:rPr lang="en-US" dirty="0" err="1" smtClean="0"/>
              <a:t>TiO</a:t>
            </a:r>
            <a:r>
              <a:rPr lang="en-US" dirty="0" smtClean="0"/>
              <a:t> absorption are seen in an M2 type are marked in yellow.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1EA14-5D8C-1F43-B782-D3060847BFB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Carbon stars can be automatically detected with BP/RP spectral data. There are three strong absorption (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dotted blue lines</a:t>
            </a:r>
            <a:r>
              <a:rPr lang="en-US" dirty="0" smtClean="0"/>
              <a:t>) </a:t>
            </a:r>
            <a:r>
              <a:rPr lang="en-US" dirty="0" err="1" smtClean="0"/>
              <a:t>centred</a:t>
            </a:r>
            <a:r>
              <a:rPr lang="en-US" dirty="0" smtClean="0"/>
              <a:t> at 704.8 nm, 803.3 nm, and 932.8 nm.  </a:t>
            </a:r>
          </a:p>
          <a:p>
            <a:r>
              <a:rPr lang="en-US" dirty="0" smtClean="0"/>
              <a:t>A flag for C-rich is provided by the Gaia DR3 LPV-variable pipeline, we suggest a) to implement a second flag based on the minima, </a:t>
            </a:r>
            <a:r>
              <a:rPr lang="en-US" dirty="0" err="1" smtClean="0"/>
              <a:t>b</a:t>
            </a:r>
            <a:r>
              <a:rPr lang="en-US" dirty="0" smtClean="0"/>
              <a:t>) a classification based on an empirical BPRP spectral library.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 type stars, SX/(4-8) with X later than 4,  display strong </a:t>
            </a:r>
            <a:r>
              <a:rPr lang="en-US" dirty="0" err="1" smtClean="0"/>
              <a:t>ZrO</a:t>
            </a:r>
            <a:r>
              <a:rPr lang="en-US" dirty="0" smtClean="0"/>
              <a:t> and </a:t>
            </a:r>
            <a:r>
              <a:rPr lang="en-US" dirty="0" err="1" smtClean="0"/>
              <a:t>LaO</a:t>
            </a:r>
            <a:r>
              <a:rPr lang="en-US" dirty="0" smtClean="0"/>
              <a:t> absorption features and can be uniquely detected with BP/RP spectra. </a:t>
            </a:r>
            <a:r>
              <a:rPr lang="en-US" dirty="0" smtClean="0">
                <a:solidFill>
                  <a:srgbClr val="FF0000"/>
                </a:solidFill>
              </a:rPr>
              <a:t>In red </a:t>
            </a:r>
            <a:r>
              <a:rPr lang="en-US" dirty="0" smtClean="0"/>
              <a:t>the 653nm </a:t>
            </a:r>
            <a:r>
              <a:rPr lang="en-US" dirty="0" err="1" smtClean="0"/>
              <a:t>ZrO</a:t>
            </a:r>
            <a:r>
              <a:rPr lang="en-US" dirty="0" smtClean="0"/>
              <a:t> line, the </a:t>
            </a:r>
            <a:r>
              <a:rPr lang="en-US" dirty="0" err="1" smtClean="0"/>
              <a:t>LaO</a:t>
            </a:r>
            <a:r>
              <a:rPr lang="en-US" dirty="0" smtClean="0"/>
              <a:t> line at 790.7 nm, and the </a:t>
            </a:r>
            <a:r>
              <a:rPr lang="en-US" dirty="0" err="1" smtClean="0"/>
              <a:t>ZrO</a:t>
            </a:r>
            <a:r>
              <a:rPr lang="en-US" dirty="0" smtClean="0"/>
              <a:t> line at 939.3 nm.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RSG –  </a:t>
            </a:r>
            <a:r>
              <a:rPr lang="en-US" dirty="0" err="1" smtClean="0"/>
              <a:t>TiO</a:t>
            </a:r>
            <a:r>
              <a:rPr lang="en-US" dirty="0" smtClean="0"/>
              <a:t> absorption are seen in an M2 type are marked in yellow.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1EA14-5D8C-1F43-B782-D3060847BFB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Period-luminosity diagram of Galactic </a:t>
            </a:r>
            <a:r>
              <a:rPr lang="en-US" dirty="0" err="1" smtClean="0"/>
              <a:t>RSGs</a:t>
            </a:r>
            <a:r>
              <a:rPr lang="en-US" dirty="0" smtClean="0"/>
              <a:t> in red</a:t>
            </a:r>
            <a:r>
              <a:rPr lang="en-US" baseline="0" dirty="0" smtClean="0"/>
              <a:t> (messineo19) and diamonds the 50-years monitored stars from </a:t>
            </a:r>
            <a:r>
              <a:rPr lang="en-US" baseline="0" dirty="0" err="1" smtClean="0"/>
              <a:t>Chathys</a:t>
            </a:r>
            <a:r>
              <a:rPr lang="en-US" baseline="0" dirty="0" smtClean="0"/>
              <a:t> et al (2019) and AAVO.</a:t>
            </a:r>
          </a:p>
          <a:p>
            <a:r>
              <a:rPr lang="en-US" baseline="0" dirty="0" smtClean="0"/>
              <a:t>A fantastic tool to dig out </a:t>
            </a:r>
            <a:r>
              <a:rPr lang="en-US" baseline="0" dirty="0" err="1" smtClean="0"/>
              <a:t>AGBs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RSGs</a:t>
            </a:r>
            <a:r>
              <a:rPr lang="en-US" baseline="0" dirty="0" smtClean="0"/>
              <a:t> from the Gaia database. </a:t>
            </a:r>
          </a:p>
          <a:p>
            <a:r>
              <a:rPr lang="en-US" baseline="0" dirty="0" smtClean="0"/>
              <a:t>Absolute Mk versus </a:t>
            </a:r>
            <a:r>
              <a:rPr lang="en-US" baseline="0" dirty="0" err="1" smtClean="0"/>
              <a:t>Wrp,bp-rp-Wks,J-ks</a:t>
            </a:r>
            <a:r>
              <a:rPr lang="en-US" baseline="0" dirty="0" smtClean="0"/>
              <a:t> (extinction free color defined as in </a:t>
            </a:r>
            <a:r>
              <a:rPr lang="en-US" baseline="0" dirty="0" err="1" smtClean="0"/>
              <a:t>Abia</a:t>
            </a:r>
            <a:r>
              <a:rPr lang="en-US" baseline="0" dirty="0" smtClean="0"/>
              <a:t> 2022).</a:t>
            </a:r>
          </a:p>
          <a:p>
            <a:r>
              <a:rPr lang="en-US" baseline="0" dirty="0" smtClean="0"/>
              <a:t>In the paper I report about 20 new </a:t>
            </a:r>
            <a:r>
              <a:rPr lang="en-US" baseline="0" dirty="0" err="1" smtClean="0"/>
              <a:t>RSGs</a:t>
            </a:r>
            <a:r>
              <a:rPr lang="en-US" baseline="0" dirty="0" smtClean="0"/>
              <a:t> selected  from the APIS parameters and which are located in the </a:t>
            </a:r>
            <a:r>
              <a:rPr lang="en-US" baseline="0" dirty="0" err="1" smtClean="0"/>
              <a:t>RSGs</a:t>
            </a:r>
            <a:r>
              <a:rPr lang="en-US" baseline="0" dirty="0" smtClean="0"/>
              <a:t> sequences of these two photometric diagrams.</a:t>
            </a:r>
          </a:p>
          <a:p>
            <a:r>
              <a:rPr lang="en-US" baseline="0" dirty="0" smtClean="0"/>
              <a:t>APIS parameters</a:t>
            </a:r>
          </a:p>
          <a:p>
            <a:r>
              <a:rPr lang="en-US" baseline="0" dirty="0" smtClean="0"/>
              <a:t>-0.7 &lt;  log </a:t>
            </a:r>
            <a:r>
              <a:rPr lang="en-US" baseline="0" dirty="0" err="1" smtClean="0"/>
              <a:t>g</a:t>
            </a:r>
            <a:r>
              <a:rPr lang="en-US" baseline="0" dirty="0" smtClean="0"/>
              <a:t> &lt;0.7</a:t>
            </a:r>
          </a:p>
          <a:p>
            <a:r>
              <a:rPr lang="en-US" baseline="0" dirty="0" err="1" smtClean="0"/>
              <a:t>Teff</a:t>
            </a:r>
            <a:r>
              <a:rPr lang="en-US" baseline="0" dirty="0" smtClean="0"/>
              <a:t> &lt; 3800 K (M type)</a:t>
            </a:r>
          </a:p>
          <a:p>
            <a:r>
              <a:rPr lang="en-US" baseline="0" dirty="0" smtClean="0"/>
              <a:t>-0.5 &lt;  [Fe/H] &lt; 0.5 </a:t>
            </a:r>
          </a:p>
          <a:p>
            <a:r>
              <a:rPr lang="en-US" baseline="0" dirty="0" smtClean="0"/>
              <a:t>Omega/</a:t>
            </a:r>
            <a:r>
              <a:rPr lang="en-US" baseline="0" dirty="0" err="1" smtClean="0"/>
              <a:t>omegasigma</a:t>
            </a:r>
            <a:r>
              <a:rPr lang="en-US" baseline="0" dirty="0" smtClean="0"/>
              <a:t> &gt;4</a:t>
            </a:r>
          </a:p>
          <a:p>
            <a:r>
              <a:rPr lang="en-US" baseline="0" dirty="0" smtClean="0"/>
              <a:t>203</a:t>
            </a:r>
          </a:p>
          <a:p>
            <a:r>
              <a:rPr lang="en-US" baseline="0" dirty="0" smtClean="0"/>
              <a:t> I can add that, neglecting the APIS parameters,  and for example selecting stars from 2MASS or wise</a:t>
            </a:r>
          </a:p>
          <a:p>
            <a:r>
              <a:rPr lang="en-US" baseline="0" dirty="0" smtClean="0"/>
              <a:t>the new candidate </a:t>
            </a:r>
            <a:r>
              <a:rPr lang="en-US" baseline="0" dirty="0" err="1" smtClean="0"/>
              <a:t>RSGs</a:t>
            </a:r>
            <a:r>
              <a:rPr lang="en-US" baseline="0" dirty="0" smtClean="0"/>
              <a:t> would amount to  are xx and 264, respectively.  ADDED to the 486 is XX.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1EA14-5D8C-1F43-B782-D3060847BFB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F29C47E-3719-EA80-822D-C6A9410E4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A5FD786-A1D6-DCE8-8047-1AC3EACDA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C42784E-A98F-7C9C-3D74-FAD4885F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E7624FE-D940-AD0C-2E0A-5FD21BDC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D045D2F-1913-633C-E9AE-B8BEFE61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5528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161D75C-5E28-DBAE-E0DF-B94AF368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5E64F90-CF04-BAAD-FD64-8CECA606E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5949EC0-5E78-002F-8CF4-57119419E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C966D07-2226-9720-E556-4DA2CC0E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1A5E485-37ED-70FB-5EF1-E7C879CB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434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08F7EAC-C233-C640-B4A4-42EC14DDE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D15C2FB-1F66-A352-955D-090359D2F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21EEB9A-FE3D-4722-C758-F85CB88D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00894D4-1C0B-9292-939D-4EE558D3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DC4DA54-35DA-B3DF-5131-356CC139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542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82F4CAF-F473-8916-2CD9-E6A204AF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EFB1374-EF87-E8DB-4594-ECEB2BDC2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38B5A2D-3BED-7388-36E7-89B25306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21D5514-29A8-E4F0-F6C8-ABA144EA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B285C21-4F2D-2D3B-A1E2-64BD0951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0977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92D0993-2EDF-8A9C-B7BF-FFA410F2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F5B5D10-A519-4FC2-EEF5-B232E11CC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FF4CB05-A708-F862-B5E2-D02EBE930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EA660D6-271E-527A-17D9-E232A1B1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275E867-EF45-DE2F-8EB9-FC500130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1374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9E4F284-F444-0B56-609D-B28C531A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EA43864-0626-CB48-3A32-690DF4DCE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3E25FB3-60EE-BBD8-E69A-853735A83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C2172B6-2648-8237-5743-32AB61C2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10F85F8-0331-2389-E3CD-6AD87CD5E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8AC763A-958E-1409-0829-ED895A7A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2611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40193C4-578E-0108-E918-974D8332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0E4D9C4-E949-B9E8-96DE-16A07D008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4D76F38-A508-CAC8-B89F-77A902E8E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CB1CBF4-D3AB-452C-8649-B0E8F67C4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4428D00-4C3D-1930-C0C0-FE4A7C7F1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8DF78C5-2821-C4E6-C87C-2A4F1546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C836319-6FF8-A6EE-8226-6E75E7F9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F0F4E0E-9348-18B0-6EBE-E1BAC29C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71810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888A5FD-75E4-7FE5-1E7B-0A02E350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C3D954E-530C-8F08-3EBB-24492CD6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B5B91BE-510A-CDD2-1EA8-91C0B6052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6CD0AC3-CE37-D4AE-ACC3-E6E47726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058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FA3DEF2-0ECD-5B55-8E3A-352103AC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9ADD361-E19B-4716-D41F-585851E9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E9F016C-5CA6-CF20-B205-D47A767A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2714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B36EE9F-F963-7A00-BE14-9410A3B3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7783CF2-B06D-7316-55BD-C0CF0274B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B5C405D-3956-6FD8-76E9-A7FFF4751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3BBC3E3-09A3-BDE6-211C-2F585745F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BAF6492-A5DE-B6FB-4013-2A836247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2669FCF-7B00-E578-6250-3FAD4618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317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BEBE10D-F8E2-4E73-98CD-8AED80D0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3631750-5EE9-EB5A-584B-D0EA0FFCE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C96EE21-4FD1-DAFA-6D48-A5F92A41D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9DC07C31-734F-6E8C-6CC9-B519C4BA9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6EEB92A-27DC-C253-1EC7-8C366C8F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79864C0-B730-4145-BE0F-02DD2FC0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5424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515388C-0036-5F90-D87D-68C9F33EB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C806A72-1CF1-A314-83B9-BC73A2743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B986F66-62D3-B903-CF38-38C826083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002FC-1D7D-8B4D-9E88-DC5F114289A6}" type="datetimeFigureOut">
              <a:rPr lang="x-none" smtClean="0"/>
              <a:pPr/>
              <a:t>10/1/25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DC78804-5B27-C951-4F8F-87FA617A2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90A5FAD8-651C-0735-1000-F02A6EB45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14724-6EBA-984F-A445-D6AA37ED151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8392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df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df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df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BF6FFF1-1670-D753-A1F9-EBB7D654A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3068" y="0"/>
            <a:ext cx="77216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pitchFamily="2" charset="0"/>
              </a:rPr>
              <a:t>Stellar tracers of the thin Disk component</a:t>
            </a:r>
            <a:endParaRPr lang="x-none" dirty="0"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1A88704-BB18-B998-1619-BAAF19667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1580" y="2879563"/>
            <a:ext cx="6072554" cy="1099771"/>
          </a:xfrm>
          <a:effectLst>
            <a:glow rad="63500">
              <a:schemeClr val="accent1">
                <a:alpha val="75000"/>
              </a:schemeClr>
            </a:glow>
            <a:outerShdw blurRad="50800" dist="38100" dir="16200000" algn="t">
              <a:srgbClr val="000000">
                <a:alpha val="43000"/>
              </a:srgbClr>
            </a:outerShdw>
          </a:effectLst>
          <a:scene3d>
            <a:camera prst="perspectiveFront" fov="2700000">
              <a:rot lat="0" lon="0" rev="0"/>
            </a:camera>
            <a:lightRig rig="threePt" dir="t"/>
          </a:scene3d>
          <a:sp3d>
            <a:bevelT w="114300" prst="hardEdg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prstTxWarp prst="textPlain">
              <a:avLst/>
            </a:prstTxWarp>
            <a:normAutofit/>
          </a:bodyPr>
          <a:lstStyle/>
          <a:p>
            <a:pPr algn="l"/>
            <a:r>
              <a:rPr lang="en-US" sz="3000" dirty="0" smtClean="0">
                <a:solidFill>
                  <a:srgbClr val="800000"/>
                </a:solidFill>
                <a:latin typeface="Helvetica" pitchFamily="2" charset="0"/>
              </a:rPr>
              <a:t>Maria </a:t>
            </a:r>
            <a:r>
              <a:rPr lang="en-US" sz="3000" dirty="0" err="1" smtClean="0">
                <a:solidFill>
                  <a:srgbClr val="800000"/>
                </a:solidFill>
                <a:latin typeface="Helvetica" pitchFamily="2" charset="0"/>
              </a:rPr>
              <a:t>Messineo</a:t>
            </a:r>
            <a:endParaRPr lang="en-US" sz="3000" dirty="0" smtClean="0">
              <a:solidFill>
                <a:srgbClr val="800000"/>
              </a:solidFill>
              <a:latin typeface="Helvetica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32" y="4605867"/>
            <a:ext cx="1879865" cy="1879865"/>
          </a:xfrm>
          <a:prstGeom prst="rect">
            <a:avLst/>
          </a:prstGeom>
        </p:spPr>
      </p:pic>
      <p:pic>
        <p:nvPicPr>
          <p:cNvPr id="8" name="Picture 7" descr="a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869" y="4707466"/>
            <a:ext cx="3725598" cy="181691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43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D130F4E-BA65-2267-0698-E00E5270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1677"/>
            <a:ext cx="10515600" cy="10453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Gaia-DR3 BPRP spectra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cRSGs</a:t>
            </a:r>
            <a:endParaRPr lang="x-none" sz="3111" dirty="0">
              <a:latin typeface="Helvetica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36CADFD-51D5-FE07-3B7C-661EAB02AEC6}"/>
              </a:ext>
            </a:extLst>
          </p:cNvPr>
          <p:cNvCxnSpPr/>
          <p:nvPr/>
        </p:nvCxnSpPr>
        <p:spPr>
          <a:xfrm>
            <a:off x="0" y="1654856"/>
            <a:ext cx="12192000" cy="0"/>
          </a:xfrm>
          <a:prstGeom prst="line">
            <a:avLst/>
          </a:prstGeom>
          <a:ln w="19050">
            <a:solidFill>
              <a:srgbClr val="002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134" y="203200"/>
            <a:ext cx="2291645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870" y="237067"/>
            <a:ext cx="1185333" cy="1185333"/>
          </a:xfrm>
          <a:prstGeom prst="rect">
            <a:avLst/>
          </a:prstGeom>
        </p:spPr>
      </p:pic>
      <p:pic>
        <p:nvPicPr>
          <p:cNvPr id="9" name="Picture 8" descr="fig2b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139" y="2387600"/>
            <a:ext cx="6202862" cy="3098800"/>
          </a:xfrm>
          <a:prstGeom prst="rect">
            <a:avLst/>
          </a:prstGeom>
        </p:spPr>
      </p:pic>
      <p:pic>
        <p:nvPicPr>
          <p:cNvPr id="8" name="Picture 7" descr="fig2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61861"/>
            <a:ext cx="6457755" cy="32261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666" y="5686961"/>
            <a:ext cx="1158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total </a:t>
            </a:r>
            <a:r>
              <a:rPr lang="en-US" sz="2000" dirty="0" err="1" smtClean="0"/>
              <a:t>A</a:t>
            </a:r>
            <a:r>
              <a:rPr lang="en-US" sz="2000" baseline="-25000" dirty="0" err="1" smtClean="0"/>
              <a:t>Ks</a:t>
            </a:r>
            <a:r>
              <a:rPr lang="en-US" sz="2000" dirty="0" smtClean="0"/>
              <a:t> is measured with the naked (J-Ks) and (H-Ks) </a:t>
            </a:r>
            <a:r>
              <a:rPr lang="en-US" sz="2000" dirty="0" err="1" smtClean="0"/>
              <a:t>colours</a:t>
            </a:r>
            <a:r>
              <a:rPr lang="en-US" sz="2000" dirty="0" smtClean="0"/>
              <a:t> of </a:t>
            </a:r>
            <a:r>
              <a:rPr lang="en-US" sz="2000" dirty="0" err="1" smtClean="0"/>
              <a:t>RSGs</a:t>
            </a:r>
            <a:r>
              <a:rPr lang="en-US" sz="2000" dirty="0" smtClean="0"/>
              <a:t> by </a:t>
            </a:r>
            <a:r>
              <a:rPr lang="en-US" sz="2000" dirty="0" err="1" smtClean="0"/>
              <a:t>Koornneef</a:t>
            </a:r>
            <a:r>
              <a:rPr lang="en-US" sz="2000" dirty="0" smtClean="0"/>
              <a:t> (1983).</a:t>
            </a:r>
          </a:p>
          <a:p>
            <a:r>
              <a:rPr lang="en-US" sz="2000" dirty="0" smtClean="0"/>
              <a:t>Spectral types are inferred using reference stars, and comparing their Gaia DR3 BPRP spectra.</a:t>
            </a:r>
            <a:endParaRPr lang="en-US" sz="20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87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D130F4E-BA65-2267-0698-E00E5270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1677"/>
            <a:ext cx="10515600" cy="10453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Gaia-DR3 photometric selection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AGBs</a:t>
            </a:r>
            <a:r>
              <a:rPr lang="en-US" dirty="0" smtClean="0"/>
              <a:t> and </a:t>
            </a:r>
            <a:r>
              <a:rPr lang="en-US" dirty="0" err="1" smtClean="0"/>
              <a:t>RSGs</a:t>
            </a:r>
            <a:endParaRPr lang="x-none" sz="3111" dirty="0">
              <a:latin typeface="Helvetica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36CADFD-51D5-FE07-3B7C-661EAB02AEC6}"/>
              </a:ext>
            </a:extLst>
          </p:cNvPr>
          <p:cNvCxnSpPr/>
          <p:nvPr/>
        </p:nvCxnSpPr>
        <p:spPr>
          <a:xfrm>
            <a:off x="0" y="1654856"/>
            <a:ext cx="12192000" cy="0"/>
          </a:xfrm>
          <a:prstGeom prst="line">
            <a:avLst/>
          </a:prstGeom>
          <a:ln w="19050">
            <a:solidFill>
              <a:srgbClr val="002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easfig2.eps"/>
          <p:cNvPicPr>
            <a:picLocks noGrp="1" noChangeAspect="1"/>
          </p:cNvPicPr>
          <p:nvPr>
            <p:ph idx="1"/>
          </p:nvPr>
        </p:nvPicPr>
        <mc:AlternateContent xmlns:ma="http://schemas.microsoft.com/office/mac/drawingml/2008/main">
          <mc:Choice Requires="ma">
            <p:blipFill>
              <a:blip r:embed="rId3"/>
              <a:srcRect l="-10416" r="-10416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rcRect l="-10416" r="-10416"/>
              <a:stretch>
                <a:fillRect/>
              </a:stretch>
            </p:blipFill>
          </mc:Fallback>
        </mc:AlternateContent>
        <p:spPr>
          <a:xfrm>
            <a:off x="1676400" y="1825625"/>
            <a:ext cx="10515600" cy="4351338"/>
          </a:xfrm>
        </p:spPr>
      </p:pic>
      <p:pic>
        <p:nvPicPr>
          <p:cNvPr id="6" name="Picture 5" descr="aa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34" y="220133"/>
            <a:ext cx="2291645" cy="111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70" y="254000"/>
            <a:ext cx="1185333" cy="11853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91746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RSG</a:t>
            </a:r>
          </a:p>
          <a:p>
            <a:r>
              <a:rPr lang="en-US" dirty="0" err="1" smtClean="0"/>
              <a:t>Ampl(K</a:t>
            </a:r>
            <a:r>
              <a:rPr lang="en-US" dirty="0" smtClean="0"/>
              <a:t>) &lt; 0.25 </a:t>
            </a:r>
            <a:r>
              <a:rPr lang="en-US" dirty="0" err="1" smtClean="0"/>
              <a:t>mag</a:t>
            </a:r>
            <a:endParaRPr lang="en-US" dirty="0" smtClean="0"/>
          </a:p>
          <a:p>
            <a:r>
              <a:rPr lang="en-US" dirty="0" smtClean="0"/>
              <a:t>Wood et al. (1983)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9203" y="6211669"/>
            <a:ext cx="9627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Stars are from the catalog of </a:t>
            </a:r>
            <a:r>
              <a:rPr lang="en-US" dirty="0" err="1" smtClean="0">
                <a:solidFill>
                  <a:srgbClr val="FF0000"/>
                </a:solidFill>
              </a:rPr>
              <a:t>Messineo</a:t>
            </a:r>
            <a:r>
              <a:rPr lang="en-US" dirty="0" smtClean="0">
                <a:solidFill>
                  <a:srgbClr val="FF0000"/>
                </a:solidFill>
              </a:rPr>
              <a:t> M., Brown, A. G. A. 2019, Fig. from </a:t>
            </a:r>
            <a:r>
              <a:rPr lang="en-US" dirty="0" err="1" smtClean="0">
                <a:solidFill>
                  <a:srgbClr val="FF0000"/>
                </a:solidFill>
              </a:rPr>
              <a:t>Messineo</a:t>
            </a:r>
            <a:r>
              <a:rPr lang="en-US" dirty="0" smtClean="0">
                <a:solidFill>
                  <a:srgbClr val="FF0000"/>
                </a:solidFill>
              </a:rPr>
              <a:t>  (2023)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AGB sequences A, B, C’, C, D are from </a:t>
            </a:r>
            <a:r>
              <a:rPr lang="en-US" dirty="0" err="1" smtClean="0">
                <a:solidFill>
                  <a:srgbClr val="FF0000"/>
                </a:solidFill>
              </a:rPr>
              <a:t>Riebel</a:t>
            </a:r>
            <a:r>
              <a:rPr lang="en-US" dirty="0" smtClean="0">
                <a:solidFill>
                  <a:srgbClr val="FF0000"/>
                </a:solidFill>
              </a:rPr>
              <a:t> et al. (2010)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7761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87/1060</a:t>
            </a:r>
          </a:p>
          <a:p>
            <a:r>
              <a:rPr lang="en-US" dirty="0" smtClean="0"/>
              <a:t>have periods</a:t>
            </a:r>
          </a:p>
          <a:p>
            <a:r>
              <a:rPr lang="en-US" dirty="0" err="1" smtClean="0"/>
              <a:t>Ampl(G</a:t>
            </a:r>
            <a:r>
              <a:rPr lang="en-US" dirty="0" smtClean="0"/>
              <a:t>) &lt; 0.5 </a:t>
            </a:r>
            <a:r>
              <a:rPr lang="en-US" dirty="0" err="1" smtClean="0"/>
              <a:t>mag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35630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Ampl(I</a:t>
            </a:r>
            <a:r>
              <a:rPr lang="en-US" dirty="0" smtClean="0"/>
              <a:t>)=2.2Ampl(J)</a:t>
            </a:r>
          </a:p>
          <a:p>
            <a:r>
              <a:rPr lang="en-US" dirty="0" err="1" smtClean="0"/>
              <a:t>Messineo</a:t>
            </a:r>
            <a:r>
              <a:rPr lang="en-US" dirty="0" smtClean="0"/>
              <a:t> (2022)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26035" y="6211669"/>
            <a:ext cx="2365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as in </a:t>
            </a:r>
            <a:r>
              <a:rPr lang="en-US" dirty="0" err="1" smtClean="0"/>
              <a:t>Abia</a:t>
            </a:r>
            <a:r>
              <a:rPr lang="en-US" dirty="0" smtClean="0"/>
              <a:t> et al.</a:t>
            </a:r>
          </a:p>
          <a:p>
            <a:r>
              <a:rPr lang="en-US" dirty="0" smtClean="0"/>
              <a:t> (2023)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122476" y="36914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heavy" dirty="0" smtClean="0">
                <a:solidFill>
                  <a:schemeClr val="accent2">
                    <a:lumMod val="75000"/>
                  </a:schemeClr>
                </a:solidFill>
                <a:uFill>
                  <a:solidFill>
                    <a:schemeClr val="accent1">
                      <a:lumMod val="75000"/>
                    </a:schemeClr>
                  </a:solidFill>
                </a:uFill>
              </a:rPr>
              <a:t>335 new</a:t>
            </a:r>
            <a:endParaRPr lang="en-US" u="heavy" dirty="0">
              <a:solidFill>
                <a:schemeClr val="accent2">
                  <a:lumMod val="75000"/>
                </a:schemeClr>
              </a:solidFill>
              <a:uFill>
                <a:solidFill>
                  <a:schemeClr val="accent1">
                    <a:lumMod val="7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87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744.f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24" y="804672"/>
            <a:ext cx="6169152" cy="6053328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477324" y="0"/>
            <a:ext cx="1008381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dirty="0" smtClean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86GHz </a:t>
            </a:r>
            <a:r>
              <a:rPr lang="en-US" sz="3200" dirty="0" err="1" smtClean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SiO</a:t>
            </a:r>
            <a:r>
              <a:rPr lang="en-US" sz="3200" dirty="0" smtClean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 </a:t>
            </a:r>
            <a:r>
              <a:rPr lang="en-US" sz="3200" dirty="0" err="1" smtClean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masing</a:t>
            </a:r>
            <a:r>
              <a:rPr lang="en-US" sz="3200" dirty="0" smtClean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 Late-tape stars in the inner Galaxy</a:t>
            </a:r>
            <a:endParaRPr lang="en-US" sz="3200" dirty="0">
              <a:latin typeface="Lucida Sans" charset="0"/>
              <a:ea typeface="Lucida Sans" charset="0"/>
              <a:cs typeface="Lucida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0000" y="6282267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A&amp;A, 393,115-128,2002 </a:t>
            </a:r>
            <a:endParaRPr lang="en-US" dirty="0"/>
          </a:p>
        </p:txBody>
      </p:sp>
      <p:pic>
        <p:nvPicPr>
          <p:cNvPr id="8" name="Picture 7" descr="a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00" y="787400"/>
            <a:ext cx="2297246" cy="9736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19733" y="2116667"/>
            <a:ext cx="2442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PhD thesis</a:t>
            </a:r>
          </a:p>
          <a:p>
            <a:r>
              <a:rPr lang="en-US" dirty="0" smtClean="0"/>
              <a:t>Supervisor </a:t>
            </a:r>
            <a:r>
              <a:rPr lang="en-US" dirty="0" err="1" smtClean="0"/>
              <a:t>Habing</a:t>
            </a:r>
            <a:r>
              <a:rPr lang="en-US" dirty="0" smtClean="0"/>
              <a:t>, H.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a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68" y="304800"/>
            <a:ext cx="3962400" cy="2735607"/>
          </a:xfrm>
          <a:prstGeom prst="rect">
            <a:avLst/>
          </a:prstGeom>
        </p:spPr>
      </p:pic>
      <p:pic>
        <p:nvPicPr>
          <p:cNvPr id="5" name="Picture 4" descr="aa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37" y="1132841"/>
            <a:ext cx="6696243" cy="4539826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25858" y="0"/>
            <a:ext cx="499828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dirty="0" smtClean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Candidate red </a:t>
            </a:r>
            <a:r>
              <a:rPr lang="en-US" sz="3200" dirty="0" err="1" smtClean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supergiants</a:t>
            </a:r>
            <a:endParaRPr lang="en-US" sz="3200" dirty="0" smtClean="0">
              <a:solidFill>
                <a:srgbClr val="32946A"/>
              </a:solidFill>
              <a:latin typeface="Lucida Sans" charset="0"/>
              <a:ea typeface="Lucida Sans" charset="0"/>
              <a:cs typeface="Lucida Sans" charset="0"/>
            </a:endParaRPr>
          </a:p>
          <a:p>
            <a:r>
              <a:rPr lang="en-US" sz="3200" dirty="0" smtClean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only 18% are members </a:t>
            </a:r>
            <a:endParaRPr lang="en-US" sz="3200" dirty="0">
              <a:latin typeface="Lucida Sans" charset="0"/>
              <a:ea typeface="Lucida Sans" charset="0"/>
              <a:cs typeface="Lucida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5994400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A&amp;A, 698, 282, 2025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27999" y="3098799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A&amp;A, 571, A43 (2014)  </a:t>
            </a:r>
            <a:endParaRPr lang="en-US" dirty="0"/>
          </a:p>
        </p:txBody>
      </p:sp>
      <p:pic>
        <p:nvPicPr>
          <p:cNvPr id="9" name="Picture 10" descr="hst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96255" y="3376083"/>
            <a:ext cx="3790416" cy="348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7999" y="6488668"/>
            <a:ext cx="232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ApJ</a:t>
            </a:r>
            <a:r>
              <a:rPr lang="en-US" dirty="0" smtClean="0"/>
              <a:t> 708, 1241, 2010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10"/>
          <p:cNvSpPr>
            <a:spLocks noChangeArrowheads="1"/>
          </p:cNvSpPr>
          <p:nvPr/>
        </p:nvSpPr>
        <p:spPr bwMode="auto">
          <a:xfrm>
            <a:off x="2019191" y="0"/>
            <a:ext cx="736972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The G23.3-0.3 giant molecular complex</a:t>
            </a:r>
            <a:endParaRPr lang="en-US" sz="3200" dirty="0">
              <a:latin typeface="Lucida Sans" charset="0"/>
              <a:ea typeface="Lucida Sans" charset="0"/>
              <a:cs typeface="Lucida Sans" charset="0"/>
            </a:endParaRPr>
          </a:p>
        </p:txBody>
      </p:sp>
      <p:pic>
        <p:nvPicPr>
          <p:cNvPr id="7" name="Picture 6" descr="fig2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69" y="626534"/>
            <a:ext cx="4147897" cy="5367866"/>
          </a:xfrm>
          <a:prstGeom prst="rect">
            <a:avLst/>
          </a:prstGeom>
        </p:spPr>
      </p:pic>
      <p:pic>
        <p:nvPicPr>
          <p:cNvPr id="6" name="Picture 5" descr="col3-8-20c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1" y="661176"/>
            <a:ext cx="5825065" cy="5459144"/>
          </a:xfrm>
          <a:prstGeom prst="rect">
            <a:avLst/>
          </a:prstGeom>
        </p:spPr>
      </p:pic>
      <p:sp>
        <p:nvSpPr>
          <p:cNvPr id="20484" name="TextBox 8"/>
          <p:cNvSpPr txBox="1">
            <a:spLocks noChangeArrowheads="1"/>
          </p:cNvSpPr>
          <p:nvPr/>
        </p:nvSpPr>
        <p:spPr bwMode="auto">
          <a:xfrm>
            <a:off x="0" y="2262520"/>
            <a:ext cx="3503735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3D40FF"/>
                </a:solidFill>
              </a:rPr>
              <a:t>SNRs</a:t>
            </a:r>
            <a:r>
              <a:rPr lang="en-US" sz="2000" dirty="0">
                <a:solidFill>
                  <a:srgbClr val="3D40FF"/>
                </a:solidFill>
              </a:rPr>
              <a:t> from:</a:t>
            </a:r>
          </a:p>
          <a:p>
            <a:r>
              <a:rPr lang="en-US" sz="2000" dirty="0">
                <a:solidFill>
                  <a:srgbClr val="3D40FF"/>
                </a:solidFill>
              </a:rPr>
              <a:t>Green  1991</a:t>
            </a:r>
          </a:p>
          <a:p>
            <a:r>
              <a:rPr lang="en-US" sz="2000" dirty="0" err="1">
                <a:solidFill>
                  <a:srgbClr val="3D40FF"/>
                </a:solidFill>
              </a:rPr>
              <a:t>Helfand</a:t>
            </a:r>
            <a:r>
              <a:rPr lang="en-US" sz="2000" dirty="0">
                <a:solidFill>
                  <a:srgbClr val="3D40FF"/>
                </a:solidFill>
              </a:rPr>
              <a:t> et al. 2006</a:t>
            </a:r>
          </a:p>
          <a:p>
            <a:r>
              <a:rPr lang="en-US" sz="2000" dirty="0">
                <a:solidFill>
                  <a:srgbClr val="3D40FF"/>
                </a:solidFill>
              </a:rPr>
              <a:t>2=G22.7-0.2</a:t>
            </a:r>
          </a:p>
          <a:p>
            <a:r>
              <a:rPr lang="en-US" sz="2000" dirty="0">
                <a:solidFill>
                  <a:srgbClr val="3D40FF"/>
                </a:solidFill>
              </a:rPr>
              <a:t>3=G22.7583-0.4917</a:t>
            </a:r>
          </a:p>
          <a:p>
            <a:r>
              <a:rPr lang="en-US" sz="2000" dirty="0">
                <a:solidFill>
                  <a:srgbClr val="3D40FF"/>
                </a:solidFill>
              </a:rPr>
              <a:t>4=G22.9917-0.3583</a:t>
            </a:r>
          </a:p>
          <a:p>
            <a:r>
              <a:rPr lang="en-US" sz="2000" dirty="0">
                <a:solidFill>
                  <a:srgbClr val="3D40FF"/>
                </a:solidFill>
              </a:rPr>
              <a:t>5=G23.5667-0.0333</a:t>
            </a:r>
          </a:p>
          <a:p>
            <a:endParaRPr lang="en-US" sz="2000" dirty="0">
              <a:solidFill>
                <a:srgbClr val="3D40FF"/>
              </a:solidFill>
            </a:endParaRPr>
          </a:p>
          <a:p>
            <a:endParaRPr lang="en-US" sz="2000" dirty="0">
              <a:solidFill>
                <a:srgbClr val="3D40FF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High-energy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Aharonian</a:t>
            </a:r>
            <a:r>
              <a:rPr lang="en-US" sz="2000" dirty="0">
                <a:solidFill>
                  <a:schemeClr val="tx1"/>
                </a:solidFill>
              </a:rPr>
              <a:t> et al. 2005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Laffon</a:t>
            </a:r>
            <a:r>
              <a:rPr lang="en-US" sz="2000" dirty="0">
                <a:solidFill>
                  <a:schemeClr val="tx1"/>
                </a:solidFill>
              </a:rPr>
              <a:t> et al. 2011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Mukherjee</a:t>
            </a:r>
            <a:r>
              <a:rPr lang="en-US" sz="2000" dirty="0">
                <a:solidFill>
                  <a:schemeClr val="tx1"/>
                </a:solidFill>
              </a:rPr>
              <a:t> et al. 2009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Kargaltsev</a:t>
            </a:r>
            <a:r>
              <a:rPr lang="en-US" sz="2000" dirty="0">
                <a:solidFill>
                  <a:schemeClr val="tx1"/>
                </a:solidFill>
              </a:rPr>
              <a:t> et al. 2012</a:t>
            </a:r>
          </a:p>
          <a:p>
            <a:endParaRPr lang="en-US" sz="2000" dirty="0">
              <a:solidFill>
                <a:srgbClr val="3D40FF"/>
              </a:solidFill>
            </a:endParaRPr>
          </a:p>
          <a:p>
            <a:endParaRPr lang="en-US" sz="2000" dirty="0">
              <a:solidFill>
                <a:srgbClr val="3D40FF"/>
              </a:solidFill>
            </a:endParaRPr>
          </a:p>
          <a:p>
            <a:endParaRPr lang="en-US" sz="2000" dirty="0">
              <a:solidFill>
                <a:srgbClr val="3D40FF"/>
              </a:solidFill>
            </a:endParaRPr>
          </a:p>
          <a:p>
            <a:endParaRPr lang="en-US" sz="2000" dirty="0">
              <a:solidFill>
                <a:srgbClr val="3D40FF"/>
              </a:solidFill>
            </a:endParaRPr>
          </a:p>
          <a:p>
            <a:endParaRPr lang="en-US" sz="2000" dirty="0">
              <a:solidFill>
                <a:srgbClr val="3D40FF"/>
              </a:solidFill>
            </a:endParaRPr>
          </a:p>
          <a:p>
            <a:endParaRPr lang="en-US" sz="2000" dirty="0">
              <a:solidFill>
                <a:srgbClr val="3D40FF"/>
              </a:solidFill>
            </a:endParaRPr>
          </a:p>
          <a:p>
            <a:endParaRPr lang="en-US" sz="2000" dirty="0">
              <a:solidFill>
                <a:srgbClr val="3D40FF"/>
              </a:solidFill>
            </a:endParaRPr>
          </a:p>
        </p:txBody>
      </p:sp>
      <p:sp>
        <p:nvSpPr>
          <p:cNvPr id="20483" name="TextBox 7"/>
          <p:cNvSpPr txBox="1">
            <a:spLocks noChangeArrowheads="1"/>
          </p:cNvSpPr>
          <p:nvPr/>
        </p:nvSpPr>
        <p:spPr bwMode="auto">
          <a:xfrm>
            <a:off x="0" y="305376"/>
            <a:ext cx="212068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0090"/>
                </a:solidFill>
                <a:ea typeface="DejaVu LGC Sans" charset="0"/>
                <a:cs typeface="DejaVu LGC Sans" charset="0"/>
              </a:rPr>
              <a:t>Blue = 3.6 um</a:t>
            </a:r>
          </a:p>
          <a:p>
            <a:r>
              <a:rPr lang="en-US" sz="1800" dirty="0">
                <a:solidFill>
                  <a:srgbClr val="000090"/>
                </a:solidFill>
                <a:ea typeface="DejaVu LGC Sans" charset="0"/>
                <a:cs typeface="DejaVu LGC Sans" charset="0"/>
              </a:rPr>
              <a:t>        GLIMPSE</a:t>
            </a:r>
          </a:p>
          <a:p>
            <a:r>
              <a:rPr lang="en-US" sz="1800" dirty="0">
                <a:solidFill>
                  <a:srgbClr val="008000"/>
                </a:solidFill>
                <a:ea typeface="DejaVu LGC Sans" charset="0"/>
                <a:cs typeface="DejaVu LGC Sans" charset="0"/>
              </a:rPr>
              <a:t>Green = 20 cm</a:t>
            </a:r>
          </a:p>
          <a:p>
            <a:r>
              <a:rPr lang="en-US" sz="1800" dirty="0">
                <a:solidFill>
                  <a:srgbClr val="008000"/>
                </a:solidFill>
                <a:ea typeface="DejaVu LGC Sans" charset="0"/>
                <a:cs typeface="DejaVu LGC Sans" charset="0"/>
              </a:rPr>
              <a:t>          MAGPIS</a:t>
            </a:r>
          </a:p>
          <a:p>
            <a:r>
              <a:rPr lang="en-US" sz="1800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Red =  8 um</a:t>
            </a:r>
          </a:p>
          <a:p>
            <a:r>
              <a:rPr lang="en-US" sz="1800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      GLIMPSE</a:t>
            </a:r>
          </a:p>
          <a:p>
            <a:endParaRPr lang="en-US" sz="1800" dirty="0">
              <a:solidFill>
                <a:srgbClr val="00009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5733" y="6282267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A&amp;A, 569, A20, 2014 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734" y="1717949"/>
            <a:ext cx="5418666" cy="3886028"/>
          </a:xfrm>
          <a:prstGeom prst="rect">
            <a:avLst/>
          </a:prstGeom>
        </p:spPr>
      </p:pic>
      <p:pic>
        <p:nvPicPr>
          <p:cNvPr id="10" name="Picture 9" descr="aa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134" y="203200"/>
            <a:ext cx="2291645" cy="111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D130F4E-BA65-2267-0698-E00E5270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1677"/>
            <a:ext cx="10515600" cy="1045328"/>
          </a:xfrm>
        </p:spPr>
        <p:txBody>
          <a:bodyPr>
            <a:normAutofit/>
          </a:bodyPr>
          <a:lstStyle/>
          <a:p>
            <a:r>
              <a:rPr lang="en-US" sz="3111" dirty="0" smtClean="0">
                <a:latin typeface="Helvetica" pitchFamily="2" charset="0"/>
              </a:rPr>
              <a:t>Separating giants and red </a:t>
            </a:r>
            <a:r>
              <a:rPr lang="en-US" sz="3111" dirty="0" err="1" smtClean="0">
                <a:latin typeface="Helvetica" pitchFamily="2" charset="0"/>
              </a:rPr>
              <a:t>supergiants</a:t>
            </a:r>
            <a:endParaRPr lang="x-none" sz="3111" dirty="0">
              <a:latin typeface="Helvetica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36CADFD-51D5-FE07-3B7C-661EAB02AEC6}"/>
              </a:ext>
            </a:extLst>
          </p:cNvPr>
          <p:cNvCxnSpPr/>
          <p:nvPr/>
        </p:nvCxnSpPr>
        <p:spPr>
          <a:xfrm>
            <a:off x="0" y="1654856"/>
            <a:ext cx="12192000" cy="0"/>
          </a:xfrm>
          <a:prstGeom prst="line">
            <a:avLst/>
          </a:prstGeom>
          <a:ln w="19050">
            <a:solidFill>
              <a:srgbClr val="002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7870" y="237067"/>
            <a:ext cx="1185333" cy="11853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42668" y="5391835"/>
            <a:ext cx="45211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Messineo</a:t>
            </a:r>
            <a:r>
              <a:rPr lang="en-US" sz="2000" dirty="0" smtClean="0"/>
              <a:t> M., </a:t>
            </a:r>
            <a:r>
              <a:rPr lang="en-US" sz="2000" dirty="0" err="1" smtClean="0"/>
              <a:t>Figer</a:t>
            </a:r>
            <a:r>
              <a:rPr lang="en-US" sz="2000" dirty="0" smtClean="0"/>
              <a:t> D.F., </a:t>
            </a:r>
            <a:r>
              <a:rPr lang="en-US" sz="2000" dirty="0" err="1" smtClean="0"/>
              <a:t>Kudritzki</a:t>
            </a:r>
            <a:r>
              <a:rPr lang="en-US" sz="2000" dirty="0" smtClean="0"/>
              <a:t> R.-P., Zhu Q., </a:t>
            </a:r>
            <a:r>
              <a:rPr lang="en-US" sz="2000" dirty="0" err="1" smtClean="0"/>
              <a:t>Menten</a:t>
            </a:r>
            <a:r>
              <a:rPr lang="en-US" sz="2000" dirty="0" smtClean="0"/>
              <a:t> K. M.</a:t>
            </a:r>
            <a:r>
              <a:rPr lang="en-US" sz="2000" dirty="0" smtClean="0"/>
              <a:t>, </a:t>
            </a:r>
            <a:r>
              <a:rPr lang="en-US" sz="2000" dirty="0" err="1" smtClean="0"/>
              <a:t>Ivanov</a:t>
            </a:r>
            <a:r>
              <a:rPr lang="en-US" sz="2000" dirty="0" smtClean="0"/>
              <a:t> </a:t>
            </a:r>
            <a:r>
              <a:rPr lang="en-US" sz="2000" dirty="0" smtClean="0"/>
              <a:t>V.D., &amp; Chen C.-H. R.</a:t>
            </a:r>
            <a:r>
              <a:rPr lang="en-US" sz="2000" dirty="0" smtClean="0"/>
              <a:t> 2021</a:t>
            </a:r>
            <a:r>
              <a:rPr lang="en-US" sz="2000" dirty="0" smtClean="0"/>
              <a:t>, AJ, 162, 187</a:t>
            </a:r>
            <a:endParaRPr lang="en-US" sz="2000" dirty="0"/>
          </a:p>
        </p:txBody>
      </p:sp>
      <p:pic>
        <p:nvPicPr>
          <p:cNvPr id="15" name="Picture 14" descr="aa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83" y="2087034"/>
            <a:ext cx="5260439" cy="3992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25600" y="6062133"/>
            <a:ext cx="452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Messineo</a:t>
            </a:r>
            <a:r>
              <a:rPr lang="en-US" sz="2000" dirty="0" smtClean="0"/>
              <a:t>, Zhu, </a:t>
            </a:r>
            <a:r>
              <a:rPr lang="en-US" sz="2000" dirty="0" err="1" smtClean="0"/>
              <a:t>Menten</a:t>
            </a:r>
            <a:r>
              <a:rPr lang="en-US" sz="2000" dirty="0" smtClean="0"/>
              <a:t>, </a:t>
            </a:r>
            <a:r>
              <a:rPr lang="en-US" sz="2000" dirty="0" err="1" smtClean="0"/>
              <a:t>Ivanov</a:t>
            </a:r>
            <a:r>
              <a:rPr lang="en-US" sz="2000" dirty="0" smtClean="0"/>
              <a:t>, </a:t>
            </a:r>
            <a:r>
              <a:rPr lang="en-US" sz="2000" dirty="0" err="1" smtClean="0"/>
              <a:t>Figer</a:t>
            </a:r>
            <a:r>
              <a:rPr lang="en-US" sz="2000" dirty="0" smtClean="0"/>
              <a:t>,</a:t>
            </a:r>
          </a:p>
          <a:p>
            <a:r>
              <a:rPr lang="en-US" sz="2000" dirty="0" err="1" smtClean="0"/>
              <a:t>Kudritzki</a:t>
            </a:r>
            <a:r>
              <a:rPr lang="en-US" sz="2000" dirty="0" smtClean="0"/>
              <a:t>,  Chen </a:t>
            </a:r>
            <a:r>
              <a:rPr lang="en-US" sz="2000" dirty="0" err="1" smtClean="0"/>
              <a:t>ApJ</a:t>
            </a:r>
            <a:r>
              <a:rPr lang="en-US" sz="2000" dirty="0" smtClean="0"/>
              <a:t>, 822, L5, 2016</a:t>
            </a:r>
            <a:endParaRPr lang="en-US" sz="20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87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a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6" y="973668"/>
            <a:ext cx="5300133" cy="5300133"/>
          </a:xfrm>
          <a:prstGeom prst="rect">
            <a:avLst/>
          </a:prstGeom>
        </p:spPr>
      </p:pic>
      <p:pic>
        <p:nvPicPr>
          <p:cNvPr id="5" name="Picture 4" descr="MWrsg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466" y="999067"/>
            <a:ext cx="5232400" cy="5232400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019191" y="0"/>
            <a:ext cx="784882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dirty="0" smtClean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Candidate red </a:t>
            </a:r>
            <a:r>
              <a:rPr lang="en-US" sz="3200" dirty="0" err="1" smtClean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supergiants</a:t>
            </a:r>
            <a:r>
              <a:rPr lang="en-US" sz="3200" dirty="0" smtClean="0">
                <a:solidFill>
                  <a:srgbClr val="32946A"/>
                </a:solidFill>
                <a:latin typeface="Lucida Sans" charset="0"/>
                <a:ea typeface="Lucida Sans" charset="0"/>
                <a:cs typeface="Lucida Sans" charset="0"/>
              </a:rPr>
              <a:t> from Gaia DR3 </a:t>
            </a:r>
            <a:endParaRPr lang="en-US" sz="3200" dirty="0">
              <a:latin typeface="Lucida Sans" charset="0"/>
              <a:ea typeface="Lucida Sans" charset="0"/>
              <a:cs typeface="Lucida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25733" y="6282267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A&amp;A, 698, 282, 2025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44667" y="5757333"/>
            <a:ext cx="91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cRSGs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90134" y="6011333"/>
            <a:ext cx="200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giants/ </a:t>
            </a:r>
            <a:r>
              <a:rPr lang="en-US" dirty="0" err="1" smtClean="0"/>
              <a:t>AGBs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134" y="203200"/>
            <a:ext cx="2291645" cy="111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D130F4E-BA65-2267-0698-E00E5270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1677"/>
            <a:ext cx="10515600" cy="10453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Gaia-DR3 APIS parameters of </a:t>
            </a:r>
            <a:r>
              <a:rPr lang="en-US" dirty="0" err="1" smtClean="0"/>
              <a:t>RSGs</a:t>
            </a:r>
            <a:r>
              <a:rPr lang="en-US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endParaRPr lang="x-none" sz="3111" dirty="0">
              <a:latin typeface="Helvetica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36CADFD-51D5-FE07-3B7C-661EAB02AEC6}"/>
              </a:ext>
            </a:extLst>
          </p:cNvPr>
          <p:cNvCxnSpPr/>
          <p:nvPr/>
        </p:nvCxnSpPr>
        <p:spPr>
          <a:xfrm>
            <a:off x="0" y="1654856"/>
            <a:ext cx="12192000" cy="0"/>
          </a:xfrm>
          <a:prstGeom prst="line">
            <a:avLst/>
          </a:prstGeom>
          <a:ln w="19050">
            <a:solidFill>
              <a:srgbClr val="002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870" y="237067"/>
            <a:ext cx="1185333" cy="11853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36133" y="2336799"/>
            <a:ext cx="711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Based on 500 known </a:t>
            </a:r>
            <a:r>
              <a:rPr lang="en-US" dirty="0" err="1" smtClean="0"/>
              <a:t>RSGs</a:t>
            </a:r>
            <a:r>
              <a:rPr lang="en-US" dirty="0" smtClean="0"/>
              <a:t> from the catalog of </a:t>
            </a:r>
            <a:r>
              <a:rPr lang="en-US" dirty="0" err="1" smtClean="0"/>
              <a:t>Messineo</a:t>
            </a:r>
            <a:r>
              <a:rPr lang="en-US" dirty="0" smtClean="0"/>
              <a:t> &amp; Brown (2019) --  areas A &amp; B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87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134" y="203200"/>
            <a:ext cx="2291645" cy="111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D130F4E-BA65-2267-0698-E00E5270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1677"/>
            <a:ext cx="10515600" cy="10453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Gaia-DR3 APIS parameters of </a:t>
            </a:r>
            <a:r>
              <a:rPr lang="en-US" dirty="0" err="1" smtClean="0"/>
              <a:t>RSGs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3111" dirty="0" smtClean="0">
                <a:solidFill>
                  <a:srgbClr val="FF0000"/>
                </a:solidFill>
              </a:rPr>
              <a:t>FAILURE for K I stars temperatures</a:t>
            </a:r>
            <a:endParaRPr lang="x-none" sz="3111" dirty="0">
              <a:latin typeface="Helvetica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36CADFD-51D5-FE07-3B7C-661EAB02AEC6}"/>
              </a:ext>
            </a:extLst>
          </p:cNvPr>
          <p:cNvCxnSpPr/>
          <p:nvPr/>
        </p:nvCxnSpPr>
        <p:spPr>
          <a:xfrm>
            <a:off x="0" y="1654856"/>
            <a:ext cx="12192000" cy="0"/>
          </a:xfrm>
          <a:prstGeom prst="line">
            <a:avLst/>
          </a:prstGeom>
          <a:ln w="19050">
            <a:solidFill>
              <a:srgbClr val="002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easfig1.eps"/>
          <p:cNvPicPr>
            <a:picLocks noGrp="1" noChangeAspect="1"/>
          </p:cNvPicPr>
          <p:nvPr>
            <p:ph idx="1"/>
          </p:nvPr>
        </p:nvPicPr>
        <mc:AlternateContent xmlns:ma="http://schemas.microsoft.com/office/mac/drawingml/2008/main">
          <mc:Choice Requires="ma">
            <p:blipFill>
              <a:blip r:embed="rId4"/>
              <a:srcRect t="-12143" b="-1214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rcRect t="-12143" b="-12143"/>
              <a:stretch>
                <a:fillRect/>
              </a:stretch>
            </p:blipFill>
          </mc:Fallback>
        </mc:AlternateContent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70" y="237067"/>
            <a:ext cx="1185333" cy="1185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5336" y="6241534"/>
            <a:ext cx="851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Stars are from the catalog of </a:t>
            </a:r>
            <a:r>
              <a:rPr lang="en-US" dirty="0" err="1" smtClean="0"/>
              <a:t>Messineo</a:t>
            </a:r>
            <a:r>
              <a:rPr lang="en-US" dirty="0" smtClean="0"/>
              <a:t> M., Brown, A. G. A. 2019, </a:t>
            </a:r>
            <a:r>
              <a:rPr lang="en-US" dirty="0" err="1" smtClean="0"/>
              <a:t>Messineo</a:t>
            </a:r>
            <a:r>
              <a:rPr lang="en-US" dirty="0" smtClean="0"/>
              <a:t> (2023)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87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D130F4E-BA65-2267-0698-E00E5270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1677"/>
            <a:ext cx="10515600" cy="10453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Gaia-DR3 BPRP spectra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AGBs</a:t>
            </a:r>
            <a:r>
              <a:rPr lang="en-US" dirty="0" smtClean="0"/>
              <a:t> and </a:t>
            </a:r>
            <a:r>
              <a:rPr lang="en-US" dirty="0" err="1" smtClean="0"/>
              <a:t>RSGs</a:t>
            </a:r>
            <a:endParaRPr lang="x-none" sz="3111" dirty="0">
              <a:latin typeface="Helvetica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36CADFD-51D5-FE07-3B7C-661EAB02AEC6}"/>
              </a:ext>
            </a:extLst>
          </p:cNvPr>
          <p:cNvCxnSpPr/>
          <p:nvPr/>
        </p:nvCxnSpPr>
        <p:spPr>
          <a:xfrm>
            <a:off x="0" y="1654856"/>
            <a:ext cx="12192000" cy="0"/>
          </a:xfrm>
          <a:prstGeom prst="line">
            <a:avLst/>
          </a:prstGeom>
          <a:ln w="19050">
            <a:solidFill>
              <a:srgbClr val="002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easfig3.eps"/>
          <p:cNvPicPr>
            <a:picLocks noGrp="1" noChangeAspect="1"/>
          </p:cNvPicPr>
          <p:nvPr>
            <p:ph idx="1"/>
          </p:nvPr>
        </p:nvPicPr>
        <mc:AlternateContent xmlns:ma="http://schemas.microsoft.com/office/mac/drawingml/2008/main">
          <mc:Choice Requires="ma">
            <p:blipFill>
              <a:blip r:embed="rId3"/>
              <a:srcRect l="-18942" r="-1894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rcRect l="-18942" r="-18942"/>
              <a:stretch>
                <a:fillRect/>
              </a:stretch>
            </p:blipFill>
          </mc:Fallback>
        </mc:AlternateContent>
        <p:spPr/>
      </p:pic>
      <p:pic>
        <p:nvPicPr>
          <p:cNvPr id="6" name="Picture 5" descr="aa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34" y="203200"/>
            <a:ext cx="2291645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70" y="237067"/>
            <a:ext cx="1185333" cy="11853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6096000"/>
            <a:ext cx="19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Messineo</a:t>
            </a:r>
            <a:r>
              <a:rPr lang="en-US" dirty="0" smtClean="0">
                <a:solidFill>
                  <a:srgbClr val="FF0000"/>
                </a:solidFill>
              </a:rPr>
              <a:t>  (2023)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87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Presentation_EAS_2024" id="{E853397D-78B3-1D46-93AE-7C98D0E406A9}" vid="{6B92837D-D2D6-D548-AAC4-0FE068EF7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54234CAECDD542B2074F42C288766F" ma:contentTypeVersion="18" ma:contentTypeDescription="Create a new document." ma:contentTypeScope="" ma:versionID="ee8ac3b648539f936bd13e8649f60a54">
  <xsd:schema xmlns:xsd="http://www.w3.org/2001/XMLSchema" xmlns:xs="http://www.w3.org/2001/XMLSchema" xmlns:p="http://schemas.microsoft.com/office/2006/metadata/properties" xmlns:ns2="1fb43b76-9a85-4d47-adb3-cda2b2f051e4" xmlns:ns3="1cf3c7ec-d4de-48c8-a1e5-74531eb04d47" targetNamespace="http://schemas.microsoft.com/office/2006/metadata/properties" ma:root="true" ma:fieldsID="471c572574fc7f18201859b4c184035c" ns2:_="" ns3:_="">
    <xsd:import namespace="1fb43b76-9a85-4d47-adb3-cda2b2f051e4"/>
    <xsd:import namespace="1cf3c7ec-d4de-48c8-a1e5-74531eb04d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b43b76-9a85-4d47-adb3-cda2b2f051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33c3a554-380f-4f84-8be9-b4a63924fa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3c7ec-d4de-48c8-a1e5-74531eb04d4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f00d15b-4d81-49b3-a308-e8f1ec435994}" ma:internalName="TaxCatchAll" ma:showField="CatchAllData" ma:web="1cf3c7ec-d4de-48c8-a1e5-74531eb04d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4111E5-D9CE-440F-A1F1-038E6E6D2B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F5186A-0882-44B3-9C20-F1F3C0F84A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b43b76-9a85-4d47-adb3-cda2b2f051e4"/>
    <ds:schemaRef ds:uri="1cf3c7ec-d4de-48c8-a1e5-74531eb04d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9039</TotalTime>
  <Words>1355</Words>
  <Application>Microsoft Macintosh PowerPoint</Application>
  <PresentationFormat>Custom</PresentationFormat>
  <Paragraphs>130</Paragraphs>
  <Slides>11</Slides>
  <Notes>7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Stellar tracers of the thin Disk component</vt:lpstr>
      <vt:lpstr>Slide 2</vt:lpstr>
      <vt:lpstr>Slide 3</vt:lpstr>
      <vt:lpstr>Slide 4</vt:lpstr>
      <vt:lpstr>Separating giants and red supergiants</vt:lpstr>
      <vt:lpstr>Slide 6</vt:lpstr>
      <vt:lpstr>Gaia-DR3 APIS parameters of RSGs: </vt:lpstr>
      <vt:lpstr>Gaia-DR3 APIS parameters of RSGs: FAILURE for K I stars temperatures</vt:lpstr>
      <vt:lpstr>Gaia-DR3 BPRP spectra of AGBs and RSGs</vt:lpstr>
      <vt:lpstr>Gaia-DR3 BPRP spectra of cRSGs</vt:lpstr>
      <vt:lpstr>Gaia-DR3 photometric selection  of AGBs and RSGs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Annabel Sirvent</dc:creator>
  <cp:lastModifiedBy>maria</cp:lastModifiedBy>
  <cp:revision>123</cp:revision>
  <dcterms:created xsi:type="dcterms:W3CDTF">2025-10-01T19:43:02Z</dcterms:created>
  <dcterms:modified xsi:type="dcterms:W3CDTF">2025-10-01T22:40:03Z</dcterms:modified>
</cp:coreProperties>
</file>